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65" r:id="rId12"/>
    <p:sldId id="269" r:id="rId13"/>
    <p:sldId id="270" r:id="rId14"/>
    <p:sldId id="271" r:id="rId15"/>
    <p:sldId id="273" r:id="rId16"/>
    <p:sldId id="272" r:id="rId17"/>
    <p:sldId id="267" r:id="rId18"/>
    <p:sldId id="266" r:id="rId19"/>
    <p:sldId id="268" r:id="rId20"/>
    <p:sldId id="275" r:id="rId21"/>
    <p:sldId id="277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B0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75DE38-4736-4BDA-96BE-9AB0AB9517E9}" type="datetimeFigureOut">
              <a:rPr lang="pl-PL" smtClean="0"/>
              <a:pPr/>
              <a:t>2015-05-31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5E7D23-A7ED-4F04-BF73-52EECB4D8EB2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628904"/>
          </a:xfrm>
        </p:spPr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SZKOŁA PROMUJĄCA ZDROWIE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</a:rPr>
              <a:t>STANDARDY SZKOŁY PROMUJĄCEJ ZDROWIE</a:t>
            </a:r>
            <a:endParaRPr lang="pl-PL" sz="32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Szkoła promująca zdrowie dąży do osiągania celów i realizuje zadania określone w podstawach programowych kształcenia ogólnego i innych obowiązujących aktach prawnych i ponadto: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</a:rPr>
              <a:t>Standardy szkoły promującej zdrowie :</a:t>
            </a:r>
            <a:endParaRPr lang="pl-PL" sz="32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235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sz="3400" dirty="0" smtClean="0"/>
              <a:t>1. Pomaga członkom społeczności szkolnej zrozumieć i zaakceptować koncepcję szkoły promującej zdrowie.</a:t>
            </a:r>
          </a:p>
          <a:p>
            <a:pPr>
              <a:buNone/>
            </a:pPr>
            <a:r>
              <a:rPr lang="pl-PL" sz="3400" dirty="0" smtClean="0"/>
              <a:t>2. Tworzy strukturę i zarządzanie projektami promocji zdrowia, które umożliwiają skuteczne i ciągłe działania w zakresie promocji zdrowia.</a:t>
            </a:r>
          </a:p>
          <a:p>
            <a:pPr>
              <a:buNone/>
            </a:pPr>
            <a:r>
              <a:rPr lang="pl-PL" sz="3400" dirty="0" smtClean="0"/>
              <a:t>3. Prowadzi edukację zdrowotną uczniów i pracowników i dąży do zwiększenia jej skuteczności. </a:t>
            </a:r>
          </a:p>
          <a:p>
            <a:pPr>
              <a:buNone/>
            </a:pPr>
            <a:r>
              <a:rPr lang="pl-PL" sz="3400" dirty="0" smtClean="0"/>
              <a:t>4. Tworzy klimat społeczny sprzyjający:</a:t>
            </a:r>
          </a:p>
          <a:p>
            <a:pPr>
              <a:buFont typeface="Wingdings" pitchFamily="2" charset="2"/>
              <a:buChar char="ü"/>
            </a:pPr>
            <a:r>
              <a:rPr lang="pl-PL" sz="3400" dirty="0" smtClean="0"/>
              <a:t> zdrowiu i rozwojowi uczniów i pracowników,</a:t>
            </a:r>
          </a:p>
          <a:p>
            <a:pPr>
              <a:buFont typeface="Wingdings" pitchFamily="2" charset="2"/>
              <a:buChar char="ü"/>
            </a:pPr>
            <a:r>
              <a:rPr lang="pl-PL" sz="3400" dirty="0" smtClean="0"/>
              <a:t>  osiąganiu przez wszystkich sukcesów i wspierający ich poczucie własnej wartości,</a:t>
            </a:r>
          </a:p>
          <a:p>
            <a:pPr>
              <a:buFont typeface="Wingdings" pitchFamily="2" charset="2"/>
              <a:buChar char="ü"/>
            </a:pPr>
            <a:r>
              <a:rPr lang="pl-PL" sz="3400" dirty="0" smtClean="0"/>
              <a:t> uczestnictwu, partnerstwu i współdziałaniu członków społeczności szkolnej, rodziców i   osób ze społeczności lokalnej.</a:t>
            </a:r>
          </a:p>
          <a:p>
            <a:pPr>
              <a:buNone/>
            </a:pPr>
            <a:r>
              <a:rPr lang="pl-PL" sz="3400" dirty="0" smtClean="0"/>
              <a:t>5. Tworzy środowisko fizyczne sprzyjające zdrowiu, bezpieczeństwu  i dobremu samopoczuciu uczniów i pracowników.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</a:rPr>
              <a:t>STANDARD PIERWSZY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Pomaga członkom społeczności szkolnej </a:t>
            </a:r>
            <a:r>
              <a:rPr lang="pl-PL" sz="2400" dirty="0" smtClean="0">
                <a:solidFill>
                  <a:schemeClr val="tx1"/>
                </a:solidFill>
              </a:rPr>
              <a:t>zrozumieć </a:t>
            </a:r>
            <a:r>
              <a:rPr lang="pl-PL" sz="2400" dirty="0" smtClean="0">
                <a:solidFill>
                  <a:schemeClr val="tx1"/>
                </a:solidFill>
              </a:rPr>
              <a:t>i zaakceptować koncepcję szkoły promującej zdrowie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dirty="0" smtClean="0"/>
              <a:t>Określenie: pomagać społeczności szkolnej zrozumieć i zaakceptować koncepcję szkoły promującej zdrowie oznacza podejmowane w szkole działania, które umożliwią członkom społeczności szkolne:</a:t>
            </a:r>
          </a:p>
          <a:p>
            <a:pPr>
              <a:buNone/>
            </a:pPr>
            <a:r>
              <a:rPr lang="pl-PL" sz="1800" dirty="0" smtClean="0"/>
              <a:t>Lepiej poznać i zrozumieć: </a:t>
            </a:r>
          </a:p>
          <a:p>
            <a:r>
              <a:rPr lang="pl-PL" sz="1800" dirty="0" smtClean="0"/>
              <a:t>pojęcie „zdrowie”(w holistycznym ujęciu), </a:t>
            </a:r>
          </a:p>
          <a:p>
            <a:r>
              <a:rPr lang="pl-PL" sz="1800" dirty="0" smtClean="0"/>
              <a:t>czynniki warunkujące zdrowie, </a:t>
            </a:r>
          </a:p>
          <a:p>
            <a:r>
              <a:rPr lang="pl-PL" sz="1800" dirty="0" smtClean="0"/>
              <a:t>koncepcję promocji zdrowia, </a:t>
            </a:r>
          </a:p>
          <a:p>
            <a:r>
              <a:rPr lang="pl-PL" sz="1800" dirty="0" smtClean="0"/>
              <a:t>koncepcję szkoły promującej zdrowie, </a:t>
            </a:r>
          </a:p>
          <a:p>
            <a:r>
              <a:rPr lang="pl-PL" sz="1800" dirty="0" smtClean="0"/>
              <a:t>Korzyści z tworzenia takiej szkoły dla siebie i innych ludzi.</a:t>
            </a:r>
          </a:p>
          <a:p>
            <a:pPr>
              <a:buNone/>
            </a:pPr>
            <a:r>
              <a:rPr lang="pl-PL" sz="1800" dirty="0" smtClean="0"/>
              <a:t>Zaakceptować: </a:t>
            </a:r>
          </a:p>
          <a:p>
            <a:r>
              <a:rPr lang="pl-PL" sz="1800" dirty="0" smtClean="0"/>
              <a:t> własną odpowiedzialność za zdrowie swoje, innych ludzi i tworzenie środowiska </a:t>
            </a:r>
          </a:p>
          <a:p>
            <a:r>
              <a:rPr lang="pl-PL" sz="1800" dirty="0" smtClean="0"/>
              <a:t>aktywne uczestnictwo w tworzeniu </a:t>
            </a:r>
            <a:r>
              <a:rPr lang="pl-PL" sz="1800" dirty="0" err="1" smtClean="0"/>
              <a:t>SzPZ</a:t>
            </a:r>
            <a:r>
              <a:rPr lang="pl-PL" sz="1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3100" b="1" dirty="0" smtClean="0">
                <a:solidFill>
                  <a:schemeClr val="tx1"/>
                </a:solidFill>
              </a:rPr>
              <a:t>STANDARD DRUGI 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401080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b="1" dirty="0" smtClean="0"/>
              <a:t>Zarządza projektami promocji zdrowia w sposób sprzyjający:</a:t>
            </a:r>
          </a:p>
          <a:p>
            <a:r>
              <a:rPr lang="pl-PL" sz="1800" dirty="0" smtClean="0"/>
              <a:t> uczestnictwu, partnerstwu i współdziałaniu społeczności szkolnej (w tym rodziców) i społeczności lokalnej,</a:t>
            </a:r>
          </a:p>
          <a:p>
            <a:r>
              <a:rPr lang="pl-PL" sz="1800" dirty="0" smtClean="0"/>
              <a:t>  skuteczności i długofalowości działań.</a:t>
            </a:r>
          </a:p>
          <a:p>
            <a:pPr>
              <a:buNone/>
            </a:pPr>
            <a:r>
              <a:rPr lang="pl-PL" sz="1800" b="1" dirty="0" smtClean="0"/>
              <a:t>Zarządzanie projektami promocji zdrowia -określenie to jest rozumiane tu jako: </a:t>
            </a:r>
          </a:p>
          <a:p>
            <a:r>
              <a:rPr lang="pl-PL" sz="1800" dirty="0" smtClean="0"/>
              <a:t>tworzenie struktury ułatwiającej organizację i koordynację działań,</a:t>
            </a:r>
          </a:p>
          <a:p>
            <a:r>
              <a:rPr lang="pl-PL" sz="1800" dirty="0" smtClean="0"/>
              <a:t>powiązanie projektów promocji zdrowia z polityką szkoły, jej programem wychowawczym i programem profilaktyki, </a:t>
            </a:r>
          </a:p>
          <a:p>
            <a:r>
              <a:rPr lang="pl-PL" sz="1800" dirty="0" smtClean="0"/>
              <a:t>tworzenie warunków do uczestnictwa i współdziałania jak największej liczby członków społeczności szkolnej, rodziców i przedstawicieli społeczności lokalnej na zasadach partnerstwa,</a:t>
            </a:r>
          </a:p>
          <a:p>
            <a:r>
              <a:rPr lang="pl-PL" sz="1800" dirty="0" smtClean="0"/>
              <a:t> dążenie do skuteczności działań i ich kontynuacji w dłuższym okresie czasu.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Uczestnictwo, partnerstwo, współdziałanie </a:t>
            </a:r>
          </a:p>
          <a:p>
            <a:pPr>
              <a:buNone/>
            </a:pPr>
            <a:r>
              <a:rPr lang="pl-PL" sz="1800" dirty="0" smtClean="0"/>
              <a:t>są to podstawowe elementy koncepcji </a:t>
            </a:r>
            <a:r>
              <a:rPr lang="pl-PL" sz="1800" dirty="0" err="1" smtClean="0"/>
              <a:t>SzPZ</a:t>
            </a:r>
            <a:r>
              <a:rPr lang="pl-PL" sz="1800" dirty="0" smtClean="0"/>
              <a:t>, przyjęte w Europejskiej Sieci Szkół Promujących Zdrowie, a także w Polsce.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</a:rPr>
              <a:t>STANDARD TRZECI</a:t>
            </a:r>
            <a:endParaRPr lang="pl-PL" sz="32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Prowadzi edukację zdrowotną uczniów i pracowników oraz dąży do zwiększenia jej jakości i skuteczności.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 smtClean="0">
                <a:solidFill>
                  <a:schemeClr val="tx1"/>
                </a:solidFill>
              </a:rPr>
              <a:t>STANDARD CZWARTY	</a:t>
            </a:r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pPr>
              <a:buNone/>
            </a:pPr>
            <a:r>
              <a:rPr lang="pl-PL" sz="2800" dirty="0" smtClean="0"/>
              <a:t>Tworzy klimat społeczny sprzyjający:</a:t>
            </a:r>
          </a:p>
          <a:p>
            <a:pPr>
              <a:buFont typeface="Wingdings" pitchFamily="2" charset="2"/>
              <a:buChar char="ü"/>
            </a:pPr>
            <a:r>
              <a:rPr lang="pl-PL" sz="2800" dirty="0" smtClean="0"/>
              <a:t> zdrowiu i rozwojowi uczniów i pracowników,</a:t>
            </a:r>
          </a:p>
          <a:p>
            <a:pPr>
              <a:buFont typeface="Wingdings" pitchFamily="2" charset="2"/>
              <a:buChar char="ü"/>
            </a:pPr>
            <a:r>
              <a:rPr lang="pl-PL" sz="2800" dirty="0" smtClean="0"/>
              <a:t>  osiąganiu przez wszystkich sukcesów i wspierający ich poczucie własnej wartości,</a:t>
            </a:r>
          </a:p>
          <a:p>
            <a:pPr>
              <a:buFont typeface="Wingdings" pitchFamily="2" charset="2"/>
              <a:buChar char="ü"/>
            </a:pPr>
            <a:r>
              <a:rPr lang="pl-PL" sz="2800" dirty="0" smtClean="0"/>
              <a:t> uczestnictwu, partnerstwu i współdziałaniu członków społeczności szkolnej, rodziców i   osób ze społeczności lokalnej.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STANDARD PIĄTY</a:t>
            </a:r>
            <a:endParaRPr lang="pl-PL" sz="36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sz="2800" dirty="0" smtClean="0"/>
              <a:t>Tworzy środowisko fizyczne sprzyjające zdrowiu, bezpieczeństwu  i dobremu samopoczuciu uczniów i pracowników.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Autofit/>
          </a:bodyPr>
          <a:lstStyle/>
          <a:p>
            <a:r>
              <a:rPr lang="pl-PL" sz="4000" dirty="0" smtClean="0">
                <a:solidFill>
                  <a:schemeClr val="tx1"/>
                </a:solidFill>
              </a:rPr>
              <a:t>Jak zostać szkołą promującą zdrowie? </a:t>
            </a:r>
            <a:endParaRPr lang="pl-PL" sz="40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Kryteria ogólne:</a:t>
            </a:r>
          </a:p>
          <a:p>
            <a:pPr>
              <a:buNone/>
            </a:pPr>
            <a:r>
              <a:rPr lang="pl-PL" dirty="0" smtClean="0"/>
              <a:t>Szkoła, która chcą zostać przyjęta do Wojewódzkiej Sieci Szkół Promujących Zdrowie  powinno cechować: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Aktywne działanie na rzecz promocji zdrowia w szkole i środowisku lokalnym, co znajdzie odzwierciedlenie w  dokumentacji szkoły;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Przekonanie dyrektora placówki i większość członków środowiska (Radę Pedagogiczną, Rade Rodziców, Samorząd Uczniowski, pracowników administracyjnych) o słuszności idei </a:t>
            </a:r>
            <a:r>
              <a:rPr lang="pl-PL" dirty="0" err="1" smtClean="0"/>
              <a:t>SzPZ</a:t>
            </a:r>
            <a:r>
              <a:rPr lang="pl-PL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Aktywne i twórcze zaangażowanie w realizację ścieżek edukacyjnych – edukacja prozdrowotna i ekologiczna</a:t>
            </a:r>
          </a:p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>
                <a:solidFill>
                  <a:schemeClr val="tx1"/>
                </a:solidFill>
              </a:rPr>
              <a:t>Szkołę promująca zdrowie tworzą lub współuczestniczą w jej tworzeniu:</a:t>
            </a:r>
            <a:endParaRPr lang="pl-PL" sz="40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Uczniowie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Nauczyciele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Rodzice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Inni pracownicy szkoły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Inne osoby ze społeczności lokalnej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Struktura </a:t>
            </a:r>
            <a:r>
              <a:rPr lang="pl-PL" b="1" dirty="0" err="1" smtClean="0">
                <a:solidFill>
                  <a:schemeClr val="tx1"/>
                </a:solidFill>
              </a:rPr>
              <a:t>SzPZ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Prace nad tworzeniem </a:t>
            </a:r>
            <a:r>
              <a:rPr lang="pl-PL" dirty="0" err="1" smtClean="0"/>
              <a:t>SzPZ</a:t>
            </a:r>
            <a:r>
              <a:rPr lang="pl-PL" dirty="0" smtClean="0"/>
              <a:t> organizowane są przez szkolnego koordynatora i zespół ds. promocji zdrowia</a:t>
            </a:r>
          </a:p>
          <a:p>
            <a:pPr>
              <a:buNone/>
            </a:pPr>
            <a:r>
              <a:rPr lang="pl-PL" dirty="0" smtClean="0"/>
              <a:t>W skład szkolnego zespołu promocji zdrowia wchodzą przedstawiciele wszystkich grup społeczności szkolnej: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Nauczyciele i inni pracownicy szkoły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Uczniowie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Pielęgniarka szkolna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Rodzice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Osoby z samorządu lokalnego lub innej organizacji</a:t>
            </a:r>
          </a:p>
          <a:p>
            <a:pPr>
              <a:buFont typeface="Wingdings" pitchFamily="2" charset="2"/>
              <a:buChar char="ü"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Koncepcja </a:t>
            </a:r>
            <a:r>
              <a:rPr lang="pl-PL" b="1" dirty="0"/>
              <a:t>szkoły promującej zdrowie</a:t>
            </a:r>
            <a:r>
              <a:rPr lang="pl-PL" dirty="0"/>
              <a:t> wynika bezpośrednio z założeń promocji zdrowia. Zakres działań </a:t>
            </a:r>
            <a:r>
              <a:rPr lang="pl-PL" dirty="0" err="1"/>
              <a:t>SzPZ</a:t>
            </a:r>
            <a:r>
              <a:rPr lang="pl-PL" dirty="0"/>
              <a:t> jest bardzo szeroki, wynika on różnorodność potrzeb i priorytetów szkoły.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ETAPY TWORZENIA SZKOŁY PROMUJĄCEJ ZDROWIE</a:t>
            </a:r>
            <a:endParaRPr lang="pl-PL" sz="36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dirty="0" smtClean="0"/>
              <a:t>PRZYGOTOWANIE</a:t>
            </a:r>
          </a:p>
          <a:p>
            <a:r>
              <a:rPr lang="pl-PL" sz="1600" dirty="0" smtClean="0"/>
              <a:t>Propagowanie idei </a:t>
            </a:r>
            <a:r>
              <a:rPr lang="pl-PL" sz="1600" dirty="0" err="1" smtClean="0"/>
              <a:t>SzPZ</a:t>
            </a:r>
            <a:r>
              <a:rPr lang="pl-PL" sz="1600" dirty="0" smtClean="0"/>
              <a:t> w społeczności szkolnej, wśród rodziców, społeczności lokalnej</a:t>
            </a:r>
          </a:p>
          <a:p>
            <a:r>
              <a:rPr lang="pl-PL" sz="1600" dirty="0" smtClean="0"/>
              <a:t>Pozyskiwanie uczestników i sojuszników</a:t>
            </a:r>
          </a:p>
          <a:p>
            <a:r>
              <a:rPr lang="pl-PL" sz="1600" dirty="0" smtClean="0"/>
              <a:t>Powołanie szkolnego koordynatora i zespołu promocji zdrowia</a:t>
            </a:r>
          </a:p>
          <a:p>
            <a:pPr>
              <a:buNone/>
            </a:pPr>
            <a:r>
              <a:rPr lang="pl-PL" sz="1600" dirty="0" smtClean="0"/>
              <a:t>DIAGNOZA STANU WYJŚCIOWEGO</a:t>
            </a:r>
          </a:p>
          <a:p>
            <a:r>
              <a:rPr lang="pl-PL" sz="1600" dirty="0" smtClean="0"/>
              <a:t>Zebranie danych dotyczących aktualnych problemów ludzi, warunków funkcjonowania szkoły</a:t>
            </a:r>
          </a:p>
          <a:p>
            <a:r>
              <a:rPr lang="pl-PL" sz="1600" dirty="0" smtClean="0"/>
              <a:t>Analiza tych danych</a:t>
            </a:r>
          </a:p>
          <a:p>
            <a:r>
              <a:rPr lang="pl-PL" sz="1600" dirty="0" smtClean="0"/>
              <a:t>Ustalenie listy problemów wymagających rozwiązania</a:t>
            </a:r>
          </a:p>
          <a:p>
            <a:pPr>
              <a:buNone/>
            </a:pPr>
            <a:r>
              <a:rPr lang="pl-PL" sz="1600" dirty="0" smtClean="0"/>
              <a:t>BUDOWANIE PLANU DZIAŁAŃ I ICH EWALUACJI</a:t>
            </a:r>
          </a:p>
          <a:p>
            <a:r>
              <a:rPr lang="pl-PL" sz="1600" dirty="0" smtClean="0"/>
              <a:t>Wybór problemu/ów (priorytetowego/</a:t>
            </a:r>
            <a:r>
              <a:rPr lang="pl-PL" sz="1600" dirty="0" err="1" smtClean="0"/>
              <a:t>ych</a:t>
            </a:r>
            <a:r>
              <a:rPr lang="pl-PL" sz="1600" dirty="0" smtClean="0"/>
              <a:t>)</a:t>
            </a:r>
          </a:p>
          <a:p>
            <a:r>
              <a:rPr lang="pl-PL" sz="1600" dirty="0" smtClean="0"/>
              <a:t>Określenie przyczyn tych problemów i sposobów usuniecie tych przyczyn</a:t>
            </a:r>
          </a:p>
          <a:p>
            <a:r>
              <a:rPr lang="pl-PL" sz="1600" dirty="0" smtClean="0"/>
              <a:t>Ustalenie celów</a:t>
            </a:r>
          </a:p>
          <a:p>
            <a:r>
              <a:rPr lang="pl-PL" sz="1600" dirty="0" smtClean="0"/>
              <a:t>Zbudowanie planu działań dla osiągnięcia celów</a:t>
            </a:r>
          </a:p>
          <a:p>
            <a:pPr>
              <a:buNone/>
            </a:pPr>
            <a:r>
              <a:rPr lang="pl-PL" sz="1600" dirty="0" smtClean="0"/>
              <a:t>DZIAŁANIA</a:t>
            </a:r>
          </a:p>
          <a:p>
            <a:r>
              <a:rPr lang="pl-PL" sz="1600" dirty="0" smtClean="0"/>
              <a:t>Realizacja planu, monitorowanie działań, dokonywanie korekt dla osiągnięcia celu</a:t>
            </a:r>
          </a:p>
          <a:p>
            <a:pPr>
              <a:buNone/>
            </a:pPr>
            <a:r>
              <a:rPr lang="pl-PL" sz="1600" dirty="0" smtClean="0"/>
              <a:t>EWALUACJA WYNIKÓW DZIAŁAŃ</a:t>
            </a:r>
          </a:p>
          <a:p>
            <a:r>
              <a:rPr lang="pl-PL" sz="1600" dirty="0" smtClean="0"/>
              <a:t>Ewaluacja końcowa – sprawdzenie czy osiągnięto cel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			</a:t>
            </a:r>
            <a:r>
              <a:rPr lang="pl-PL" sz="4000" dirty="0" smtClean="0"/>
              <a:t>Dziękuje za uwagę  </a:t>
            </a:r>
            <a:endParaRPr lang="pl-PL" dirty="0" smtClean="0"/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								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Cechy szkoły promującej zdrowie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pl-PL" dirty="0" smtClean="0"/>
              <a:t>Edukacja zdrowotna jako nieodłączny element programu nauczania</a:t>
            </a:r>
          </a:p>
          <a:p>
            <a:pPr marL="651510" indent="-514350">
              <a:buAutoNum type="arabicPeriod"/>
            </a:pPr>
            <a:r>
              <a:rPr lang="pl-PL" dirty="0" smtClean="0"/>
              <a:t>Etos zdrowia w szkole</a:t>
            </a:r>
          </a:p>
          <a:p>
            <a:pPr marL="651510" indent="-514350">
              <a:buAutoNum type="arabicPeriod"/>
            </a:pPr>
            <a:r>
              <a:rPr lang="pl-PL" dirty="0" smtClean="0"/>
              <a:t>Współdziałanie z rodzicami i społecznością lokalną</a:t>
            </a:r>
          </a:p>
          <a:p>
            <a:pPr lvl="0"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NADRZĘDNYM CELEM SZKOŁY PROMUJĄCEJ ZDROWIE</a:t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jest zdrowy styl życia całej społeczności szkolnej ( uczniów i pracowników ) 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b="1" dirty="0" smtClean="0"/>
              <a:t>Aby osiągnąć ten cel , szkoła powinna starać się :</a:t>
            </a:r>
          </a:p>
          <a:p>
            <a:pPr>
              <a:buNone/>
            </a:pPr>
            <a:endParaRPr lang="pl-PL" sz="2000" b="1" dirty="0" smtClean="0"/>
          </a:p>
          <a:p>
            <a:pPr lvl="0"/>
            <a:r>
              <a:rPr lang="pl-PL" sz="2000" b="1" dirty="0" smtClean="0"/>
              <a:t>Zapewnić</a:t>
            </a:r>
            <a:r>
              <a:rPr lang="pl-PL" sz="2000" dirty="0" smtClean="0"/>
              <a:t> sprzyjające zdrowiu środowisko fizyczne pracy i nauki / budynek , rekreacja , posiłki , bezpieczeństwo /,</a:t>
            </a:r>
          </a:p>
          <a:p>
            <a:pPr lvl="0"/>
            <a:r>
              <a:rPr lang="pl-PL" sz="2000" b="1" dirty="0" smtClean="0"/>
              <a:t>Kształtować </a:t>
            </a:r>
            <a:r>
              <a:rPr lang="pl-PL" sz="2000" dirty="0" smtClean="0"/>
              <a:t>u jednostek , rodzin i społeczności poczucie odpowiedzialności za zdrowie ,</a:t>
            </a:r>
          </a:p>
          <a:p>
            <a:pPr lvl="0"/>
            <a:r>
              <a:rPr lang="pl-PL" sz="2000" dirty="0" smtClean="0"/>
              <a:t>Zachęcać do zdrowego stylu życia oraz stworzyć uczniom i pracownikom realne i atrakcyjne możliwości dokonywania zdrowych wyborów ,</a:t>
            </a:r>
          </a:p>
          <a:p>
            <a:pPr lvl="0"/>
            <a:r>
              <a:rPr lang="pl-PL" sz="2000" b="1" dirty="0" smtClean="0"/>
              <a:t>Umożliwiać </a:t>
            </a:r>
            <a:r>
              <a:rPr lang="pl-PL" sz="2000" dirty="0" smtClean="0"/>
              <a:t>uczniom rozwój ich potencjału fizycznego , psychicznego i społecznego oraz wzmacniać ich poczucie własnej wartości ,</a:t>
            </a:r>
          </a:p>
          <a:p>
            <a:pPr lvl="0"/>
            <a:r>
              <a:rPr lang="pl-PL" sz="2000" b="1" dirty="0" smtClean="0"/>
              <a:t>Przedstawić</a:t>
            </a:r>
            <a:r>
              <a:rPr lang="pl-PL" sz="2000" dirty="0" smtClean="0"/>
              <a:t> społeczności szkolnej  / uczniom i dorosłym / jasne cele dla promocji zdrowia i bezpieczeństwa , </a:t>
            </a:r>
          </a:p>
          <a:p>
            <a:pPr>
              <a:buNone/>
            </a:pP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/>
          </a:bodyPr>
          <a:lstStyle/>
          <a:p>
            <a:pPr lvl="0"/>
            <a:r>
              <a:rPr lang="pl-PL" sz="2000" b="1" dirty="0" smtClean="0"/>
              <a:t>Kształtować </a:t>
            </a:r>
            <a:r>
              <a:rPr lang="pl-PL" sz="2000" dirty="0" smtClean="0"/>
              <a:t>dobre relacje między :</a:t>
            </a:r>
          </a:p>
          <a:p>
            <a:pPr lvl="0">
              <a:buFont typeface="Wingdings" pitchFamily="2" charset="2"/>
              <a:buChar char="ü"/>
            </a:pPr>
            <a:r>
              <a:rPr lang="pl-PL" sz="2000" dirty="0" smtClean="0"/>
              <a:t>pracownikami i uczniami ,</a:t>
            </a:r>
          </a:p>
          <a:p>
            <a:pPr lvl="0">
              <a:buFont typeface="Wingdings" pitchFamily="2" charset="2"/>
              <a:buChar char="ü"/>
            </a:pPr>
            <a:r>
              <a:rPr lang="pl-PL" sz="2000" dirty="0" smtClean="0"/>
              <a:t>samymi uczniami , </a:t>
            </a:r>
          </a:p>
          <a:p>
            <a:pPr>
              <a:buFont typeface="Wingdings" pitchFamily="2" charset="2"/>
              <a:buChar char="ü"/>
            </a:pPr>
            <a:r>
              <a:rPr lang="pl-PL" sz="2000" dirty="0" smtClean="0"/>
              <a:t>szkołą i rodzicami oraz społecznością lokalną ,</a:t>
            </a:r>
          </a:p>
          <a:p>
            <a:pPr lvl="0"/>
            <a:r>
              <a:rPr lang="pl-PL" sz="2000" b="1" dirty="0" smtClean="0"/>
              <a:t>Wykorzystywać</a:t>
            </a:r>
            <a:r>
              <a:rPr lang="pl-PL" sz="2000" dirty="0" smtClean="0"/>
              <a:t> wszelkie dostępne środki w społeczności lokalnej dla wspierania działań w zakresie promocji zdrowia , </a:t>
            </a:r>
          </a:p>
          <a:p>
            <a:pPr lvl="0"/>
            <a:r>
              <a:rPr lang="pl-PL" sz="2000" dirty="0" smtClean="0"/>
              <a:t>Planować wszechstronną edukację prozdrowotną z zastosowaniem metod aktywizujących uczniów , </a:t>
            </a:r>
          </a:p>
          <a:p>
            <a:pPr lvl="0"/>
            <a:r>
              <a:rPr lang="pl-PL" sz="2000" dirty="0" smtClean="0"/>
              <a:t>Wyposażyć uczniów w wiedzę i umiejętności , niezbędne do podejmowania wyborów dla poprawy własnego zdrowia oraz ochrony i poprawy środowiska fizycznego ,</a:t>
            </a:r>
          </a:p>
          <a:p>
            <a:pPr lvl="0"/>
            <a:r>
              <a:rPr lang="pl-PL" sz="2000" dirty="0" smtClean="0"/>
              <a:t>Włączyć do działań szkoły szkolną służbę zdrowia , zwłaszcza do edukacji prozdrowotnej oraz  pomocy uczniom we wchodzeniu w rolę aktywnego konsumenta opieki zdrowotnej 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>
                <a:solidFill>
                  <a:schemeClr val="tx1"/>
                </a:solidFill>
              </a:rPr>
              <a:t>Szkoła promująca zdrowie to  miejsce,                                 w którym społeczność szkolna – pracownicy                           i uczniowie: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b="1" dirty="0" smtClean="0"/>
              <a:t>podejmują wspólne działania dla poprawy swojego zdrowia i samopoczucia poprzez: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Zmianę zachowań zdrowotnych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Tworzenie zdrowego środowiska fizycznego i społecznego </a:t>
            </a:r>
          </a:p>
          <a:p>
            <a:pPr>
              <a:buFont typeface="Wingdings" pitchFamily="2" charset="2"/>
              <a:buChar char="Ø"/>
            </a:pPr>
            <a:r>
              <a:rPr lang="pl-PL" b="1" dirty="0" smtClean="0"/>
              <a:t> uczą się jak zdrowiej i lepiej żyć poprzez: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Edukację zdrowotną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Rozwój osobisty, społeczny i zawodowy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</a:t>
            </a:r>
            <a:r>
              <a:rPr lang="pl-PL" b="1" dirty="0" smtClean="0"/>
              <a:t>zachęcać innych w swoim otoczeniu, zwłaszcza rodziców do podobnych działań  poprzez: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Otwartość i dialog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Partnerstwo</a:t>
            </a:r>
          </a:p>
          <a:p>
            <a:pPr lvl="1">
              <a:buFont typeface="Wingdings" pitchFamily="2" charset="2"/>
              <a:buChar char="ü"/>
            </a:pPr>
            <a:r>
              <a:rPr lang="pl-PL" dirty="0" smtClean="0"/>
              <a:t>Współdziałanie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dirty="0" smtClean="0"/>
              <a:t>W Polsce koncepcja szkoły promującej zdrowie stale się rozwija i ulega modyfikacjom. Przyjęto, że:</a:t>
            </a:r>
          </a:p>
          <a:p>
            <a:pPr>
              <a:buNone/>
            </a:pPr>
            <a:r>
              <a:rPr lang="pl-PL" sz="1600" b="1" dirty="0" smtClean="0"/>
              <a:t>Szkoła</a:t>
            </a:r>
            <a:endParaRPr lang="pl-PL" sz="1600" dirty="0" smtClean="0"/>
          </a:p>
          <a:p>
            <a:pPr lvl="0"/>
            <a:r>
              <a:rPr lang="pl-PL" sz="1600" dirty="0" smtClean="0"/>
              <a:t>Jest środowiskiem, którego społeczność nie tylko uczy się i pracuje , ale także żyje , nawiązuje kontakty z innymi, przeżywa porażki i sukcesy, odpoczywa, bawi się itp. Szkoła jest więc miejscem, w którym społeczność ma nie tylko wywiązywać się z obowiązków, ale także powinna dobrze się czuć.</a:t>
            </a:r>
          </a:p>
          <a:p>
            <a:pPr lvl="0"/>
            <a:r>
              <a:rPr lang="pl-PL" sz="1600" dirty="0" smtClean="0"/>
              <a:t>Jest elementem środowiska lokalnego: oba te środowiska wzajemnie na siebie oddziałują.</a:t>
            </a:r>
          </a:p>
          <a:p>
            <a:pPr lvl="0"/>
            <a:r>
              <a:rPr lang="pl-PL" sz="1600" dirty="0" smtClean="0"/>
              <a:t>Jest miejscem, które przygotowuje młodych ludzi nie tylko do następnego etapu edukacji, ale również do życia, w tym do dokonywania „zdrowych” wyborów.</a:t>
            </a:r>
          </a:p>
          <a:p>
            <a:pPr>
              <a:buNone/>
            </a:pPr>
            <a:r>
              <a:rPr lang="pl-PL" sz="1600" b="1" dirty="0" smtClean="0"/>
              <a:t>Promująca</a:t>
            </a:r>
            <a:endParaRPr lang="pl-PL" sz="1600" dirty="0" smtClean="0"/>
          </a:p>
          <a:p>
            <a:pPr lvl="0"/>
            <a:r>
              <a:rPr lang="pl-PL" sz="1600" dirty="0" smtClean="0"/>
              <a:t>Tworząca warunki (fizyczne i społeczne), sprzyjające ochronie i pomnażaniu zdrowia.</a:t>
            </a:r>
          </a:p>
          <a:p>
            <a:pPr lvl="0"/>
            <a:r>
              <a:rPr lang="pl-PL" sz="1600" dirty="0" smtClean="0"/>
              <a:t>Umożliwiająca aktywne uczestnictwo społeczności szkolnej w działaniach na rzecz zdrowia.</a:t>
            </a:r>
          </a:p>
          <a:p>
            <a:pPr>
              <a:buNone/>
            </a:pPr>
            <a:r>
              <a:rPr lang="pl-PL" sz="1600" b="1" dirty="0" smtClean="0"/>
              <a:t>Zdrowie</a:t>
            </a:r>
            <a:endParaRPr lang="pl-PL" sz="1600" dirty="0" smtClean="0"/>
          </a:p>
          <a:p>
            <a:pPr lvl="0"/>
            <a:r>
              <a:rPr lang="pl-PL" sz="1600" dirty="0" smtClean="0"/>
              <a:t>Ma cztery wymiary: fizyczny, psychiczny, społeczny i duchowy, które powinny być w harmonii.</a:t>
            </a:r>
          </a:p>
          <a:p>
            <a:pPr lvl="0"/>
            <a:r>
              <a:rPr lang="pl-PL" sz="1600" dirty="0" smtClean="0"/>
              <a:t>Decyduje o jakości życia ludzi obok wykształcenia i warunków ekonomicznych.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Na podstawie opracowanych standardów przyjęto polską definicję Szkoły Promującej Zdrowie oraz opracowano nowy model takiej szkoły</a:t>
            </a:r>
            <a:r>
              <a:rPr lang="pl-PL" sz="1600" b="1" dirty="0" smtClean="0"/>
              <a:t>.</a:t>
            </a:r>
            <a:endParaRPr lang="pl-PL" sz="1600" dirty="0" smtClean="0"/>
          </a:p>
          <a:p>
            <a:pPr>
              <a:buNone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solidFill>
                  <a:schemeClr val="tx1"/>
                </a:solidFill>
              </a:rPr>
              <a:t>Definicja szkoły promującej zdrowie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80558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Szkoła promująca zdrowie tworzy warunki i podejmuje działania, które sprzyjają:</a:t>
            </a:r>
          </a:p>
          <a:p>
            <a:pPr lvl="0">
              <a:buFont typeface="Wingdings" pitchFamily="2" charset="2"/>
              <a:buChar char="ü"/>
            </a:pPr>
            <a:r>
              <a:rPr lang="pl-PL" dirty="0" smtClean="0"/>
              <a:t>dobremu samopoczuciu społeczności szkolnej,</a:t>
            </a:r>
          </a:p>
          <a:p>
            <a:pPr lvl="0">
              <a:buFont typeface="Wingdings" pitchFamily="2" charset="2"/>
              <a:buChar char="ü"/>
            </a:pPr>
            <a:r>
              <a:rPr lang="pl-PL" dirty="0" smtClean="0"/>
              <a:t>podejmowaniu przez jej członków działań na rzecz zdrowia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 smtClean="0">
                <a:solidFill>
                  <a:schemeClr val="tx1"/>
                </a:solidFill>
              </a:rPr>
              <a:t>Polski model szkoły promującej zdrowie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7786742" cy="567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1197</Words>
  <Application>Microsoft Office PowerPoint</Application>
  <PresentationFormat>Pokaz na ekranie (4:3)</PresentationFormat>
  <Paragraphs>138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Przepływ</vt:lpstr>
      <vt:lpstr> SZKOŁA PROMUJĄCA ZDROWIE</vt:lpstr>
      <vt:lpstr>Slajd 2</vt:lpstr>
      <vt:lpstr>Cechy szkoły promującej zdrowie </vt:lpstr>
      <vt:lpstr>NADRZĘDNYM CELEM SZKOŁY PROMUJĄCEJ ZDROWIE jest zdrowy styl życia całej społeczności szkolnej ( uczniów i pracowników )  </vt:lpstr>
      <vt:lpstr>Slajd 5</vt:lpstr>
      <vt:lpstr>Szkoła promująca zdrowie to  miejsce,                                 w którym społeczność szkolna – pracownicy                           i uczniowie: </vt:lpstr>
      <vt:lpstr>Slajd 7</vt:lpstr>
      <vt:lpstr>       Definicja szkoły promującej zdrowie </vt:lpstr>
      <vt:lpstr>Polski model szkoły promującej zdrowie </vt:lpstr>
      <vt:lpstr>STANDARDY SZKOŁY PROMUJĄCEJ ZDROWIE</vt:lpstr>
      <vt:lpstr>Standardy szkoły promującej zdrowie :</vt:lpstr>
      <vt:lpstr>STANDARD PIERWSZY Pomaga członkom społeczności szkolnej zrozumieć i zaakceptować koncepcję szkoły promującej zdrowie</vt:lpstr>
      <vt:lpstr>     STANDARD DRUGI  </vt:lpstr>
      <vt:lpstr>STANDARD TRZECI</vt:lpstr>
      <vt:lpstr>STANDARD CZWARTY  </vt:lpstr>
      <vt:lpstr>STANDARD PIĄTY</vt:lpstr>
      <vt:lpstr>Jak zostać szkołą promującą zdrowie? </vt:lpstr>
      <vt:lpstr>Szkołę promująca zdrowie tworzą lub współuczestniczą w jej tworzeniu:</vt:lpstr>
      <vt:lpstr>Struktura SzPZ</vt:lpstr>
      <vt:lpstr>ETAPY TWORZENIA SZKOŁY PROMUJĄCEJ ZDROWIE</vt:lpstr>
      <vt:lpstr>Slajd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tajniak</dc:creator>
  <cp:lastModifiedBy>tajniak</cp:lastModifiedBy>
  <cp:revision>30</cp:revision>
  <dcterms:created xsi:type="dcterms:W3CDTF">2015-02-18T11:04:37Z</dcterms:created>
  <dcterms:modified xsi:type="dcterms:W3CDTF">2015-05-31T12:32:09Z</dcterms:modified>
</cp:coreProperties>
</file>